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70" r:id="rId5"/>
    <p:sldId id="272" r:id="rId6"/>
    <p:sldId id="271" r:id="rId7"/>
    <p:sldId id="268" r:id="rId8"/>
    <p:sldId id="261" r:id="rId9"/>
    <p:sldId id="258" r:id="rId10"/>
    <p:sldId id="259" r:id="rId11"/>
    <p:sldId id="260" r:id="rId12"/>
    <p:sldId id="273" r:id="rId13"/>
    <p:sldId id="269" r:id="rId14"/>
    <p:sldId id="267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>
        <p:scale>
          <a:sx n="90" d="100"/>
          <a:sy n="90" d="100"/>
        </p:scale>
        <p:origin x="-7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20/10/14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20/10/14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20/10/14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20/10/14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20/10/14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20/10/14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Status of the European Spallation Source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Chief Engineer, Integrated Control System Division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October 21</a:t>
            </a:r>
            <a:r>
              <a:rPr lang="en-US" sz="1400" dirty="0" smtClean="0">
                <a:solidFill>
                  <a:srgbClr val="FFFFFF"/>
                </a:solidFill>
              </a:rPr>
              <a:t>, </a:t>
            </a:r>
            <a:r>
              <a:rPr lang="en-US" sz="1400" dirty="0" smtClean="0">
                <a:solidFill>
                  <a:srgbClr val="FFFFFF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decisions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sing </a:t>
            </a:r>
            <a:r>
              <a:rPr lang="en-US" dirty="0" smtClean="0">
                <a:solidFill>
                  <a:schemeClr val="tx1"/>
                </a:solidFill>
              </a:rPr>
              <a:t>MRF event system </a:t>
            </a:r>
            <a:r>
              <a:rPr lang="en-US" dirty="0" smtClean="0">
                <a:solidFill>
                  <a:schemeClr val="tx1"/>
                </a:solidFill>
              </a:rPr>
              <a:t>for global timing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Synchronization in the whole facility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Timing supports </a:t>
            </a:r>
            <a:r>
              <a:rPr lang="en-US" dirty="0" smtClean="0">
                <a:solidFill>
                  <a:schemeClr val="tx1"/>
                </a:solidFill>
              </a:rPr>
              <a:t>beam </a:t>
            </a:r>
            <a:r>
              <a:rPr lang="en-US" dirty="0" smtClean="0">
                <a:solidFill>
                  <a:schemeClr val="tx1"/>
                </a:solidFill>
              </a:rPr>
              <a:t>synchronous </a:t>
            </a:r>
            <a:r>
              <a:rPr lang="en-US" dirty="0" smtClean="0">
                <a:solidFill>
                  <a:schemeClr val="tx1"/>
                </a:solidFill>
              </a:rPr>
              <a:t>applications (in discussion with PSI about co-development)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Looking at future developments together with some new projects (ELI-Beams, </a:t>
            </a:r>
            <a:r>
              <a:rPr lang="en-US" dirty="0" err="1" smtClean="0">
                <a:solidFill>
                  <a:schemeClr val="tx1"/>
                </a:solidFill>
              </a:rPr>
              <a:t>SwissFEL</a:t>
            </a:r>
            <a:r>
              <a:rPr lang="en-US" dirty="0" smtClean="0">
                <a:solidFill>
                  <a:schemeClr val="tx1"/>
                </a:solidFill>
              </a:rPr>
              <a:t>, others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Machine protection </a:t>
            </a:r>
            <a:r>
              <a:rPr lang="en-US" dirty="0" smtClean="0">
                <a:solidFill>
                  <a:schemeClr val="tx1"/>
                </a:solidFill>
              </a:rPr>
              <a:t>is of prime importance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bility to s</a:t>
            </a:r>
            <a:r>
              <a:rPr lang="en-US" dirty="0" smtClean="0">
                <a:solidFill>
                  <a:schemeClr val="tx1"/>
                </a:solidFill>
              </a:rPr>
              <a:t>witch off beam mid-pulse (10 us time range)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FPGA-based fast interlock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Slow devices connected to PLC-based system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Has to be synchronized with beam operation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Ramping up with beam intensity, pulse length and repetition rate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9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</a:t>
            </a:r>
            <a:r>
              <a:rPr lang="en-US" dirty="0" smtClean="0"/>
              <a:t>hardware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Defining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hardware </a:t>
            </a:r>
            <a:r>
              <a:rPr lang="en-US" dirty="0" smtClean="0">
                <a:solidFill>
                  <a:schemeClr val="tx1"/>
                </a:solidFill>
              </a:rPr>
              <a:t>standards – for the whole spectrum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Standardize on 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PLC </a:t>
            </a:r>
            <a:r>
              <a:rPr lang="en-US" dirty="0" smtClean="0">
                <a:solidFill>
                  <a:schemeClr val="tx1"/>
                </a:solidFill>
              </a:rPr>
              <a:t>brand – as far as we can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To reduce complexity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Digital platform form factor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One form factor should cover the segment of fast signal processing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Mainly beam diagnostics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LLRF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Going towards MTCA.4 – carefully, though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Still a new standard with compatibility, etc., issues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Setting up collaborations for a full framework 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FMC standards, development framework for the whole cycle (HW&amp;FW&amp;SW)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Plan to use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EtherCAT</a:t>
            </a:r>
            <a:r>
              <a:rPr lang="en-US" dirty="0" smtClean="0">
                <a:solidFill>
                  <a:schemeClr val="tx1"/>
                </a:solidFill>
              </a:rPr>
              <a:t> for middle range between PLCs and MTCA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pulse-synchronized operations, distributed, kHz range acquisition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4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Evaluating motion controller platforms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 designs based on </a:t>
            </a:r>
            <a:r>
              <a:rPr lang="en-US" dirty="0" err="1" smtClean="0">
                <a:solidFill>
                  <a:schemeClr val="tx1"/>
                </a:solidFill>
              </a:rPr>
              <a:t>DeltaTau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GeoBrick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Working together with colleagues from science directorate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Controls n</a:t>
            </a:r>
            <a:r>
              <a:rPr lang="en-US" dirty="0" smtClean="0">
                <a:solidFill>
                  <a:schemeClr val="tx1"/>
                </a:solidFill>
              </a:rPr>
              <a:t>etwork design starting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network and </a:t>
            </a:r>
            <a:r>
              <a:rPr lang="en-US" dirty="0" smtClean="0">
                <a:solidFill>
                  <a:schemeClr val="tx1"/>
                </a:solidFill>
              </a:rPr>
              <a:t>servers expert hired recently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Server hall (Lund site) design ongoing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Starting to look at virtualization solutions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“soft” IOC deployment, development servers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Collaborative tools in heavy use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Atlassian</a:t>
            </a:r>
            <a:r>
              <a:rPr lang="en-US" dirty="0" smtClean="0">
                <a:solidFill>
                  <a:schemeClr val="tx1"/>
                </a:solidFill>
              </a:rPr>
              <a:t> toolkit: JIRA (</a:t>
            </a:r>
            <a:r>
              <a:rPr lang="en-US" dirty="0" err="1" smtClean="0">
                <a:solidFill>
                  <a:schemeClr val="tx1"/>
                </a:solidFill>
              </a:rPr>
              <a:t>bugtracker</a:t>
            </a:r>
            <a:r>
              <a:rPr lang="en-US" dirty="0" smtClean="0">
                <a:solidFill>
                  <a:schemeClr val="tx1"/>
                </a:solidFill>
              </a:rPr>
              <a:t>), Confluence (Wiki, web tool) and </a:t>
            </a:r>
            <a:r>
              <a:rPr lang="en-US" dirty="0" err="1" smtClean="0">
                <a:solidFill>
                  <a:schemeClr val="tx1"/>
                </a:solidFill>
              </a:rPr>
              <a:t>BitBucket</a:t>
            </a:r>
            <a:r>
              <a:rPr lang="en-US" dirty="0" smtClean="0">
                <a:solidFill>
                  <a:schemeClr val="tx1"/>
                </a:solidFill>
              </a:rPr>
              <a:t> (repository/</a:t>
            </a:r>
            <a:r>
              <a:rPr lang="en-US" dirty="0" err="1" smtClean="0">
                <a:solidFill>
                  <a:schemeClr val="tx1"/>
                </a:solidFill>
              </a:rPr>
              <a:t>Git</a:t>
            </a:r>
            <a:r>
              <a:rPr lang="en-US" dirty="0" smtClean="0">
                <a:solidFill>
                  <a:schemeClr val="tx1"/>
                </a:solidFill>
              </a:rPr>
              <a:t> management)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4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Configuration databases and related tools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(Controls) configuration, cabling, naming service, access control (RBAC) etc.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IOC development workflow and tools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Still searching for optimal development and deployment flow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How to deploy 600+ IOCs in a short time?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How to manage these after deployment?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How to support our off-site partners&gt;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“IOC Factory” – you will hear about that in the future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tools from the community whenever possible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CS-Studio, </a:t>
            </a:r>
            <a:r>
              <a:rPr lang="en-US" dirty="0" err="1" smtClean="0">
                <a:solidFill>
                  <a:schemeClr val="tx1"/>
                </a:solidFill>
              </a:rPr>
              <a:t>Archiver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Save&amp;Restore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alarm handler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Contribute to development when appropriate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resources to develop things that do not exist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Our local infrastructure, for example…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ESS construction </a:t>
            </a:r>
            <a:r>
              <a:rPr lang="en-US" dirty="0" smtClean="0">
                <a:solidFill>
                  <a:schemeClr val="tx1"/>
                </a:solidFill>
              </a:rPr>
              <a:t>has started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accelerator, new institute, </a:t>
            </a:r>
            <a:r>
              <a:rPr lang="en-US" dirty="0" smtClean="0">
                <a:solidFill>
                  <a:schemeClr val="tx1"/>
                </a:solidFill>
              </a:rPr>
              <a:t>new…everything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Roll up the sleeves and start building systems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Control system effort is ramping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Moving from prototyping to design decisions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Hiring people (watch our web pages!)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Working in </a:t>
            </a:r>
            <a:r>
              <a:rPr lang="en-US" dirty="0" smtClean="0">
                <a:solidFill>
                  <a:schemeClr val="tx1"/>
                </a:solidFill>
              </a:rPr>
              <a:t>collaborations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with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en-US" dirty="0" smtClean="0">
                <a:solidFill>
                  <a:schemeClr val="tx1"/>
                </a:solidFill>
              </a:rPr>
              <a:t>-kind contributors in member </a:t>
            </a:r>
            <a:r>
              <a:rPr lang="en-US" dirty="0" smtClean="0">
                <a:solidFill>
                  <a:schemeClr val="tx1"/>
                </a:solidFill>
              </a:rPr>
              <a:t>states (still looking for partners)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Lots of things to build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challenges, many opportunities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Spallation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 accelerator-based neutron source to be built in Lund, southern Sweden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Material and life sciences research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collaboration of 17 European nations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Construction budget about 1860 million </a:t>
            </a:r>
            <a:r>
              <a:rPr lang="en-US" dirty="0" smtClean="0">
                <a:solidFill>
                  <a:schemeClr val="tx1"/>
                </a:solidFill>
              </a:rPr>
              <a:t>Euro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Targeted to be the world’s most powerful neutron source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 MW beam power, 2.5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 proton energy, 14 Hz repetition rate, 2.86 </a:t>
            </a:r>
            <a:r>
              <a:rPr lang="en-US" dirty="0" err="1" smtClean="0">
                <a:solidFill>
                  <a:schemeClr val="tx1"/>
                </a:solidFill>
              </a:rPr>
              <a:t>ms</a:t>
            </a:r>
            <a:r>
              <a:rPr lang="en-US" dirty="0" smtClean="0">
                <a:solidFill>
                  <a:schemeClr val="tx1"/>
                </a:solidFill>
              </a:rPr>
              <a:t> pulse@50 mA beam current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Superconducting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, rotating tungsten target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22 neutron beam lines in construction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Spallation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4513539" cy="51125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First </a:t>
            </a:r>
            <a:r>
              <a:rPr lang="en-US" dirty="0" smtClean="0">
                <a:solidFill>
                  <a:schemeClr val="tx1"/>
                </a:solidFill>
              </a:rPr>
              <a:t>protons planned by 2019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Project completion by 2025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Full beam power, 22 neutron beam lines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Accelerator in </a:t>
            </a:r>
            <a:r>
              <a:rPr lang="en-US" dirty="0" err="1" smtClean="0">
                <a:solidFill>
                  <a:schemeClr val="tx1"/>
                </a:solidFill>
              </a:rPr>
              <a:t>Lund,Sweden</a:t>
            </a:r>
            <a:r>
              <a:rPr lang="en-US" dirty="0" smtClean="0">
                <a:solidFill>
                  <a:schemeClr val="tx1"/>
                </a:solidFill>
              </a:rPr>
              <a:t> and data processing center in Copenhagen, Denmark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hl_aerial_overview_01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6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6" name="Picture 5" descr="european_spallation_sourc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1700808"/>
            <a:ext cx="7887113" cy="3273152"/>
          </a:xfrm>
          <a:prstGeom prst="rect">
            <a:avLst/>
          </a:prstGeom>
        </p:spPr>
      </p:pic>
      <p:pic>
        <p:nvPicPr>
          <p:cNvPr id="8" name="Picture 7" descr="op_linac_c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41168"/>
            <a:ext cx="7376204" cy="1224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6376" y="4725144"/>
            <a:ext cx="792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(200 m)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2748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and the neutron beam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/>
          </a:p>
        </p:txBody>
      </p:sp>
      <p:pic>
        <p:nvPicPr>
          <p:cNvPr id="3" name="Picture 2" descr="instrument_layout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5080729" cy="3742804"/>
          </a:xfrm>
          <a:prstGeom prst="rect">
            <a:avLst/>
          </a:prstGeom>
        </p:spPr>
      </p:pic>
      <p:pic>
        <p:nvPicPr>
          <p:cNvPr id="7" name="Picture 6" descr="monolith_3d_section_target_wheel_low-res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824536" cy="2458957"/>
          </a:xfrm>
          <a:prstGeom prst="rect">
            <a:avLst/>
          </a:prstGeom>
        </p:spPr>
      </p:pic>
      <p:pic>
        <p:nvPicPr>
          <p:cNvPr id="8" name="Picture 7" descr="ess_pulse_structure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37112"/>
            <a:ext cx="3279120" cy="2188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8448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Rotating wheel target – beam has to hit in the middle of the sector.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0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and experiment areas – nice…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/>
          </a:p>
        </p:txBody>
      </p:sp>
      <p:pic>
        <p:nvPicPr>
          <p:cNvPr id="8" name="Picture 7" descr="european_spallation_sourc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3744416" cy="2674582"/>
          </a:xfrm>
          <a:prstGeom prst="rect">
            <a:avLst/>
          </a:prstGeom>
        </p:spPr>
      </p:pic>
      <p:pic>
        <p:nvPicPr>
          <p:cNvPr id="5" name="Content Placeholder 4" descr="european_spallation_source_1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 b="11114"/>
          <a:stretch>
            <a:fillRect/>
          </a:stretch>
        </p:blipFill>
        <p:spPr>
          <a:xfrm>
            <a:off x="251520" y="1772816"/>
            <a:ext cx="4104456" cy="2257293"/>
          </a:xfrm>
        </p:spPr>
      </p:pic>
      <p:pic>
        <p:nvPicPr>
          <p:cNvPr id="9" name="Picture 8" descr="european_spallation_source_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427984" cy="2492323"/>
          </a:xfrm>
          <a:prstGeom prst="rect">
            <a:avLst/>
          </a:prstGeom>
        </p:spPr>
      </p:pic>
      <p:pic>
        <p:nvPicPr>
          <p:cNvPr id="10" name="Picture 9" descr="european_spallation_source_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434972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8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construction has started!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6136" y="1988840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ESS is funded</a:t>
            </a:r>
          </a:p>
          <a:p>
            <a:pPr algn="ctr"/>
            <a:r>
              <a:rPr lang="en-US" sz="2400" b="1" dirty="0" smtClean="0"/>
              <a:t>and</a:t>
            </a:r>
            <a:endParaRPr lang="en-US" sz="2400" b="1" dirty="0"/>
          </a:p>
          <a:p>
            <a:pPr algn="ctr"/>
            <a:r>
              <a:rPr lang="en-US" sz="2400" b="1" dirty="0" smtClean="0"/>
              <a:t>Construction is underway!</a:t>
            </a:r>
          </a:p>
          <a:p>
            <a:pPr algn="ctr"/>
            <a:endParaRPr lang="en-US" dirty="0" smtClean="0"/>
          </a:p>
          <a:p>
            <a:r>
              <a:rPr lang="en-US" i="1" dirty="0" smtClean="0"/>
              <a:t>This aerial photo has been taken about two weeks ago. </a:t>
            </a:r>
            <a:endParaRPr lang="en-US" i="1" dirty="0"/>
          </a:p>
        </p:txBody>
      </p:sp>
      <p:pic>
        <p:nvPicPr>
          <p:cNvPr id="6" name="Picture 5" descr="Screen Shot 2014-10-06 at 15.0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515365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ESS Integrated Control System Division (ICS) is in charge of building the control system(s) for the accelerator, the neutron target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dirty="0" smtClean="0">
                <a:solidFill>
                  <a:schemeClr val="tx1"/>
                </a:solidFill>
              </a:rPr>
              <a:t>providing controls for the </a:t>
            </a:r>
            <a:r>
              <a:rPr lang="en-US" dirty="0" err="1" smtClean="0">
                <a:solidFill>
                  <a:schemeClr val="tx1"/>
                </a:solidFill>
              </a:rPr>
              <a:t>beamline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components (in cooperation with the colleagues from science directorate)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Project </a:t>
            </a:r>
            <a:r>
              <a:rPr lang="en-US" dirty="0" smtClean="0">
                <a:solidFill>
                  <a:schemeClr val="tx1"/>
                </a:solidFill>
              </a:rPr>
              <a:t>scope includes </a:t>
            </a:r>
            <a:r>
              <a:rPr lang="en-US" dirty="0" smtClean="0">
                <a:solidFill>
                  <a:schemeClr val="tx1"/>
                </a:solidFill>
              </a:rPr>
              <a:t>also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Conventional facilities control integration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protection systems (Machine, Personnel)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Global timing system for site-wide synchronization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parts of the controls will be provided by ESS partner laboratories as in-kind contributions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e.g., proton source and LEBT controls by Saclay (France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7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technology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Using EPICS </a:t>
            </a:r>
            <a:r>
              <a:rPr lang="en-US" dirty="0" smtClean="0">
                <a:solidFill>
                  <a:schemeClr val="tx1"/>
                </a:solidFill>
              </a:rPr>
              <a:t>for controls in the whole facility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From accelerator to neutron </a:t>
            </a:r>
            <a:r>
              <a:rPr lang="en-US" dirty="0" err="1" smtClean="0">
                <a:solidFill>
                  <a:schemeClr val="tx1"/>
                </a:solidFill>
              </a:rPr>
              <a:t>beamlines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Plan </a:t>
            </a:r>
            <a:r>
              <a:rPr lang="en-US" dirty="0" smtClean="0">
                <a:solidFill>
                  <a:schemeClr val="tx1"/>
                </a:solidFill>
              </a:rPr>
              <a:t>to benefit from EPICS version 4 </a:t>
            </a:r>
            <a:r>
              <a:rPr lang="en-US" dirty="0" smtClean="0">
                <a:solidFill>
                  <a:schemeClr val="tx1"/>
                </a:solidFill>
              </a:rPr>
              <a:t>facilities 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pvAccess</a:t>
            </a:r>
            <a:r>
              <a:rPr lang="en-US" dirty="0" smtClean="0">
                <a:solidFill>
                  <a:schemeClr val="tx1"/>
                </a:solidFill>
              </a:rPr>
              <a:t> as the binding communicating layer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Services </a:t>
            </a:r>
            <a:r>
              <a:rPr lang="en-US" dirty="0" smtClean="0">
                <a:solidFill>
                  <a:schemeClr val="tx1"/>
                </a:solidFill>
              </a:rPr>
              <a:t>(e.g. physics model </a:t>
            </a:r>
            <a:r>
              <a:rPr lang="en-US" dirty="0" smtClean="0">
                <a:solidFill>
                  <a:schemeClr val="tx1"/>
                </a:solidFill>
              </a:rPr>
              <a:t>as a service) </a:t>
            </a:r>
            <a:r>
              <a:rPr lang="en-US" dirty="0" smtClean="0">
                <a:solidFill>
                  <a:schemeClr val="tx1"/>
                </a:solidFill>
              </a:rPr>
              <a:t>for the accelerator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Participating in the DISCS (</a:t>
            </a:r>
            <a:r>
              <a:rPr lang="en-US" dirty="0"/>
              <a:t>Distributed Services for </a:t>
            </a:r>
            <a:r>
              <a:rPr lang="en-US" dirty="0" smtClean="0"/>
              <a:t>Controls)</a:t>
            </a:r>
            <a:r>
              <a:rPr lang="en-US" dirty="0" smtClean="0">
                <a:solidFill>
                  <a:schemeClr val="tx1"/>
                </a:solidFill>
              </a:rPr>
              <a:t> collaboration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Databases and applications </a:t>
            </a:r>
            <a:r>
              <a:rPr lang="en-US" dirty="0" smtClean="0">
                <a:solidFill>
                  <a:schemeClr val="tx1"/>
                </a:solidFill>
              </a:rPr>
              <a:t>for facility and device configuration </a:t>
            </a:r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Middle-layer </a:t>
            </a:r>
            <a:r>
              <a:rPr lang="en-US" dirty="0">
                <a:solidFill>
                  <a:schemeClr val="tx1"/>
                </a:solidFill>
              </a:rPr>
              <a:t>services (see http://</a:t>
            </a:r>
            <a:r>
              <a:rPr lang="en-US" dirty="0" err="1">
                <a:solidFill>
                  <a:schemeClr val="tx1"/>
                </a:solidFill>
              </a:rPr>
              <a:t>openepics.sourceforge.net</a:t>
            </a:r>
            <a:r>
              <a:rPr lang="en-US" dirty="0" smtClean="0">
                <a:solidFill>
                  <a:schemeClr val="tx1"/>
                </a:solidFill>
              </a:rPr>
              <a:t>/)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CS-Studio as the generic user interface tool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Control room, subsystem developers, etc.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ommitted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work </a:t>
            </a:r>
            <a:r>
              <a:rPr lang="en-US" dirty="0" smtClean="0">
                <a:solidFill>
                  <a:schemeClr val="tx1"/>
                </a:solidFill>
              </a:rPr>
              <a:t>together with the EPICS </a:t>
            </a:r>
            <a:r>
              <a:rPr lang="en-US" dirty="0" smtClean="0">
                <a:solidFill>
                  <a:schemeClr val="tx1"/>
                </a:solidFill>
              </a:rPr>
              <a:t>community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Combining </a:t>
            </a:r>
            <a:r>
              <a:rPr lang="en-US" dirty="0" smtClean="0">
                <a:solidFill>
                  <a:schemeClr val="tx1"/>
                </a:solidFill>
              </a:rPr>
              <a:t>our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resources we can make more and better things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1029</TotalTime>
  <Words>893</Words>
  <Application>Microsoft Macintosh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 Core Powerpoint</vt:lpstr>
      <vt:lpstr>Status of the European Spallation Source</vt:lpstr>
      <vt:lpstr>The European Spallation Source</vt:lpstr>
      <vt:lpstr>The European Spallation Source</vt:lpstr>
      <vt:lpstr>Machine layout</vt:lpstr>
      <vt:lpstr>Target and the neutron beam lines</vt:lpstr>
      <vt:lpstr>Office and experiment areas – nice…</vt:lpstr>
      <vt:lpstr>ESS construction has started!</vt:lpstr>
      <vt:lpstr>ESS Control System</vt:lpstr>
      <vt:lpstr>Some technology decisions</vt:lpstr>
      <vt:lpstr>Technology decisions cont.</vt:lpstr>
      <vt:lpstr>Controls hardware decisions</vt:lpstr>
      <vt:lpstr>Controls platforms</vt:lpstr>
      <vt:lpstr>Common services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61</cp:revision>
  <dcterms:created xsi:type="dcterms:W3CDTF">2013-10-29T16:05:10Z</dcterms:created>
  <dcterms:modified xsi:type="dcterms:W3CDTF">2014-10-21T05:08:37Z</dcterms:modified>
</cp:coreProperties>
</file>